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9" r:id="rId5"/>
    <p:sldId id="258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27655" name="Picture 7" descr="Graphic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0" y="2420938"/>
            <a:ext cx="776288" cy="194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fld id="{B86F4E61-2596-4B77-A3E4-9EB79618B09E}" type="datetimeFigureOut">
              <a:rPr lang="hr-HR" smtClean="0"/>
              <a:pPr/>
              <a:t>12.6.2013.</a:t>
            </a:fld>
            <a:endParaRPr lang="hr-HR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hr-HR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DB7AFD8-D35D-4A24-826B-916603E905E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26631" name="Picture 7" descr="Graphic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0" y="2420938"/>
            <a:ext cx="776288" cy="19446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hr/imgres?imgurl=http://www.destinacije.com/Slike/Hrvatska/GradoviiNaselja/Sveti_Martin_Na_Muri.JPG&amp;imgrefurl=http://www.destinacije.com/datum_nav.asp?lang=de&amp;pg=1&amp;datum=30.08.2005.&amp;cp=11&amp;s=Next&amp;h=450&amp;w=600&amp;sz=53&amp;tbnid=vC1rYGCqzxB59M:&amp;tbnh=101&amp;tbnw=135&amp;prev=/search?q=sveti+martin+na+muri&amp;tbm=isch&amp;tbo=u&amp;zoom=1&amp;q=sveti+martin+na+muri&amp;hl=hr&amp;usg=__uArdnDc2vq_TahBT-fO60J0jmFc=&amp;sa=X&amp;ei=fj6UTYetI4rysgaz-tnBCA&amp;ved=0CEcQ9QEwBg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Calypso</a:t>
            </a:r>
            <a:r>
              <a:rPr lang="hr-HR" sz="2800" b="1" dirty="0" smtClean="0">
                <a:solidFill>
                  <a:srgbClr val="C00000"/>
                </a:solidFill>
              </a:rPr>
              <a:t> - </a:t>
            </a:r>
            <a:r>
              <a:rPr lang="en-GB" sz="2800" b="1" dirty="0" smtClean="0">
                <a:solidFill>
                  <a:srgbClr val="C00000"/>
                </a:solidFill>
              </a:rPr>
              <a:t/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Project Accessible Culture for All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52600"/>
            <a:ext cx="7740154" cy="45567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400" b="1" i="1" dirty="0" smtClean="0"/>
              <a:t>Project partners: </a:t>
            </a:r>
            <a:r>
              <a:rPr lang="en-GB" sz="2400" dirty="0" smtClean="0"/>
              <a:t>Malta as a project leader, Finland and Croatia as observer partner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3 project workshops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Participation at project workshop in Finland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3rd workshop was held in Zagreb</a:t>
            </a:r>
          </a:p>
          <a:p>
            <a:pPr>
              <a:buFont typeface="Wingdings" pitchFamily="2" charset="2"/>
              <a:buChar char="§"/>
            </a:pPr>
            <a:r>
              <a:rPr lang="en-GB" sz="2400" b="1" i="1" dirty="0" smtClean="0"/>
              <a:t>Stakeholders: </a:t>
            </a:r>
            <a:r>
              <a:rPr lang="en-GB" sz="2400" dirty="0" smtClean="0"/>
              <a:t>Association of Croatian Travel Agencies, Union of Croatian Independent Travel Agents, Association of Employers in the Hotel Industry, Croatian Youth Hostel Association, Croatian Association of Paraplegics and </a:t>
            </a:r>
            <a:r>
              <a:rPr lang="en-GB" sz="2400" dirty="0" err="1" smtClean="0"/>
              <a:t>Tetraplegics</a:t>
            </a:r>
            <a:r>
              <a:rPr lang="en-GB" sz="2400" dirty="0" smtClean="0"/>
              <a:t> </a:t>
            </a:r>
            <a:r>
              <a:rPr lang="hr-HR" sz="2400" dirty="0" err="1" smtClean="0"/>
              <a:t>etc</a:t>
            </a:r>
            <a:r>
              <a:rPr lang="hr-HR" sz="2400" dirty="0" smtClean="0"/>
              <a:t>.</a:t>
            </a:r>
            <a:endParaRPr lang="en-GB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en-GB" sz="2800" b="1" i="1" dirty="0" smtClean="0">
                <a:solidFill>
                  <a:srgbClr val="C00000"/>
                </a:solidFill>
              </a:rPr>
              <a:t>CRO – HUN Cooperation</a:t>
            </a:r>
            <a:endParaRPr lang="en-GB" sz="28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668146" cy="453501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400" i="1" dirty="0" err="1" smtClean="0"/>
              <a:t>Đurđevac</a:t>
            </a:r>
            <a:r>
              <a:rPr lang="en-GB" sz="2400" i="1" dirty="0" smtClean="0"/>
              <a:t> (</a:t>
            </a:r>
            <a:r>
              <a:rPr lang="hr-HR" sz="2400" i="1" dirty="0" smtClean="0"/>
              <a:t>CRO </a:t>
            </a:r>
            <a:r>
              <a:rPr lang="en-GB" sz="2400" i="1" dirty="0" smtClean="0"/>
              <a:t>EDEN 2008) – </a:t>
            </a:r>
            <a:r>
              <a:rPr lang="en-GB" sz="2400" i="1" dirty="0" err="1" smtClean="0"/>
              <a:t>Írottkő</a:t>
            </a:r>
            <a:r>
              <a:rPr lang="en-GB" sz="2400" i="1" dirty="0" smtClean="0"/>
              <a:t> Nature Park (</a:t>
            </a:r>
            <a:r>
              <a:rPr lang="hr-HR" sz="2400" i="1" dirty="0" smtClean="0"/>
              <a:t>HUN </a:t>
            </a:r>
            <a:r>
              <a:rPr lang="en-GB" sz="2400" i="1" dirty="0" smtClean="0"/>
              <a:t>EDEN 2009)</a:t>
            </a:r>
          </a:p>
          <a:p>
            <a:pPr>
              <a:buFont typeface="Wingdings" pitchFamily="2" charset="2"/>
              <a:buChar char="§"/>
            </a:pPr>
            <a:endParaRPr lang="hr-HR" sz="2400" b="1" i="1" dirty="0" smtClean="0"/>
          </a:p>
          <a:p>
            <a:pPr>
              <a:buFont typeface="Wingdings" pitchFamily="2" charset="2"/>
              <a:buChar char="§"/>
            </a:pPr>
            <a:r>
              <a:rPr lang="en-GB" sz="2400" b="1" i="1" dirty="0" smtClean="0"/>
              <a:t>Interest in cooperation: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err="1" smtClean="0"/>
              <a:t>Pustara</a:t>
            </a:r>
            <a:r>
              <a:rPr lang="en-GB" sz="2000" dirty="0" smtClean="0"/>
              <a:t> Višnjica (EDEN 2011)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Sveti Martin na Muri (EDEN 2007)</a:t>
            </a:r>
          </a:p>
          <a:p>
            <a:pPr lvl="1">
              <a:buNone/>
            </a:pPr>
            <a:endParaRPr lang="en-GB" sz="2000" dirty="0" smtClean="0"/>
          </a:p>
          <a:p>
            <a:pPr>
              <a:buFont typeface="Wingdings" pitchFamily="2" charset="2"/>
              <a:buChar char="§"/>
            </a:pPr>
            <a:r>
              <a:rPr lang="en-GB" sz="2400" b="1" i="1" dirty="0" smtClean="0"/>
              <a:t>Project "Twinning cities”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i="1" dirty="0" smtClean="0"/>
              <a:t>Sveti Martin na Muri – </a:t>
            </a:r>
            <a:r>
              <a:rPr lang="en-GB" sz="2400" dirty="0" err="1" smtClean="0"/>
              <a:t>Szigetszentmiklós</a:t>
            </a:r>
            <a:r>
              <a:rPr lang="en-GB" sz="2400" dirty="0" smtClean="0"/>
              <a:t> (HUN)</a:t>
            </a:r>
            <a:endParaRPr lang="en-GB" sz="2400" i="1" dirty="0" smtClean="0"/>
          </a:p>
          <a:p>
            <a:pPr lvl="1">
              <a:buFont typeface="Wingdings" pitchFamily="2" charset="2"/>
              <a:buChar char="§"/>
            </a:pPr>
            <a:endParaRPr lang="en-GB" sz="2000" dirty="0" smtClean="0"/>
          </a:p>
          <a:p>
            <a:pPr lvl="1">
              <a:buFont typeface="Wingdings" pitchFamily="2" charset="2"/>
              <a:buChar char="§"/>
            </a:pPr>
            <a:endParaRPr lang="hu-HU" sz="2000" dirty="0" smtClean="0"/>
          </a:p>
          <a:p>
            <a:pPr lvl="1">
              <a:buNone/>
            </a:pPr>
            <a:r>
              <a:rPr lang="hu-HU" sz="2000" dirty="0" smtClean="0"/>
              <a:t/>
            </a:r>
            <a:br>
              <a:rPr lang="hu-HU" sz="2000" dirty="0" smtClean="0"/>
            </a:br>
            <a:endParaRPr lang="hr-H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/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Calypso</a:t>
            </a:r>
            <a:r>
              <a:rPr lang="hr-HR" sz="2800" b="1" dirty="0" smtClean="0">
                <a:solidFill>
                  <a:srgbClr val="C00000"/>
                </a:solidFill>
              </a:rPr>
              <a:t> - </a:t>
            </a:r>
            <a:r>
              <a:rPr lang="en-GB" sz="2800" b="1" dirty="0" smtClean="0">
                <a:solidFill>
                  <a:srgbClr val="C00000"/>
                </a:solidFill>
              </a:rPr>
              <a:t/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Project Accessible Culture for All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414592" cy="4392488"/>
          </a:xfrm>
        </p:spPr>
        <p:txBody>
          <a:bodyPr/>
          <a:lstStyle/>
          <a:p>
            <a:r>
              <a:rPr lang="en-GB" dirty="0" smtClean="0"/>
              <a:t>Project aims:</a:t>
            </a:r>
          </a:p>
          <a:p>
            <a:pPr>
              <a:buFontTx/>
              <a:buChar char="-"/>
            </a:pPr>
            <a:r>
              <a:rPr lang="en-GB" dirty="0" smtClean="0"/>
              <a:t> </a:t>
            </a:r>
            <a:r>
              <a:rPr lang="en-GB" sz="2400" dirty="0" smtClean="0"/>
              <a:t>to </a:t>
            </a:r>
            <a:r>
              <a:rPr lang="en-GB" sz="2400" dirty="0" smtClean="0"/>
              <a:t>develop </a:t>
            </a:r>
            <a:r>
              <a:rPr lang="en-GB" sz="2400" dirty="0" smtClean="0"/>
              <a:t>culture that will facilitate social tourism and accessibility for disabled people</a:t>
            </a:r>
          </a:p>
          <a:p>
            <a:pPr>
              <a:buFontTx/>
              <a:buChar char="-"/>
            </a:pPr>
            <a:r>
              <a:rPr lang="en-GB" sz="2400" dirty="0" smtClean="0"/>
              <a:t> to facilitate exchange mechanisms during off-peak season</a:t>
            </a:r>
          </a:p>
          <a:p>
            <a:pPr>
              <a:buFontTx/>
              <a:buChar char="-"/>
            </a:pPr>
            <a:r>
              <a:rPr lang="en-GB" sz="2400" dirty="0" smtClean="0"/>
              <a:t> to build </a:t>
            </a:r>
            <a:r>
              <a:rPr lang="en-GB" sz="2400" dirty="0" smtClean="0"/>
              <a:t>wide</a:t>
            </a:r>
            <a:r>
              <a:rPr lang="hr-HR" sz="2400" dirty="0" smtClean="0"/>
              <a:t>r</a:t>
            </a:r>
            <a:r>
              <a:rPr lang="en-GB" sz="2400" dirty="0" smtClean="0"/>
              <a:t> </a:t>
            </a:r>
            <a:r>
              <a:rPr lang="en-GB" sz="2400" dirty="0" smtClean="0"/>
              <a:t>knowledge about social tourism</a:t>
            </a:r>
          </a:p>
          <a:p>
            <a:pPr>
              <a:buFontTx/>
              <a:buChar char="-"/>
            </a:pPr>
            <a:r>
              <a:rPr lang="en-GB" dirty="0" smtClean="0"/>
              <a:t> </a:t>
            </a:r>
            <a:r>
              <a:rPr lang="en-GB" sz="2400" dirty="0" smtClean="0"/>
              <a:t>to improve the accessibility dimension of the tourism product and service offer</a:t>
            </a:r>
          </a:p>
          <a:p>
            <a:pPr>
              <a:buFontTx/>
              <a:buChar char="-"/>
            </a:pPr>
            <a:r>
              <a:rPr lang="en-GB" dirty="0" smtClean="0"/>
              <a:t> </a:t>
            </a:r>
            <a:r>
              <a:rPr lang="en-GB" sz="2400" dirty="0" smtClean="0"/>
              <a:t>to set up website</a:t>
            </a: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01000" cy="1440160"/>
          </a:xfrm>
        </p:spPr>
        <p:txBody>
          <a:bodyPr/>
          <a:lstStyle/>
          <a:p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en-GB" sz="2800" b="1" dirty="0" smtClean="0">
                <a:solidFill>
                  <a:srgbClr val="C00000"/>
                </a:solidFill>
              </a:rPr>
              <a:t>Legal framework and programmes supporting accessibility in tourism sector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812162" cy="446300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400" dirty="0" smtClean="0"/>
              <a:t>Special standards for hotels and label for hotels adjusted for disabled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 Special standards for camps, households, rural households and the other types of catering and accommodation facilities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Programme </a:t>
            </a:r>
            <a:r>
              <a:rPr lang="en-GB" sz="2400" i="1" dirty="0" smtClean="0"/>
              <a:t>Tourism without barriers </a:t>
            </a:r>
            <a:r>
              <a:rPr lang="en-GB" sz="2400" dirty="0" smtClean="0"/>
              <a:t>(2008-2011)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Programme </a:t>
            </a:r>
            <a:r>
              <a:rPr lang="en-GB" sz="2400" i="1" dirty="0" smtClean="0"/>
              <a:t>Step further</a:t>
            </a:r>
            <a:r>
              <a:rPr lang="en-GB" sz="2400" dirty="0" smtClean="0"/>
              <a:t> in 2012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Programme </a:t>
            </a:r>
            <a:r>
              <a:rPr lang="en-GB" sz="2400" i="1" dirty="0" smtClean="0"/>
              <a:t>Innovative tourism </a:t>
            </a:r>
            <a:r>
              <a:rPr lang="en-GB" sz="2400" dirty="0" smtClean="0"/>
              <a:t>in 2012 (Film “Tourism without Barriers)</a:t>
            </a:r>
          </a:p>
          <a:p>
            <a:pPr>
              <a:buFont typeface="Wingdings" pitchFamily="2" charset="2"/>
              <a:buChar char="§"/>
            </a:pP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Best practices in the field of accessibility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668146" cy="4823048"/>
          </a:xfrm>
        </p:spPr>
        <p:txBody>
          <a:bodyPr/>
          <a:lstStyle/>
          <a:p>
            <a:endParaRPr lang="hr-HR" sz="2400" dirty="0" smtClean="0"/>
          </a:p>
          <a:p>
            <a:r>
              <a:rPr lang="en-GB" sz="2400" dirty="0" smtClean="0"/>
              <a:t>Publications and guides for people with disabilities (Zagreb, Rijeka, </a:t>
            </a:r>
            <a:r>
              <a:rPr lang="en-GB" sz="2400" dirty="0" err="1" smtClean="0"/>
              <a:t>Slavonski</a:t>
            </a:r>
            <a:r>
              <a:rPr lang="en-GB" sz="2400" dirty="0" smtClean="0"/>
              <a:t> </a:t>
            </a:r>
            <a:r>
              <a:rPr lang="en-GB" sz="2400" dirty="0" err="1" smtClean="0"/>
              <a:t>Brod</a:t>
            </a:r>
            <a:r>
              <a:rPr lang="en-GB" sz="2400" dirty="0" smtClean="0"/>
              <a:t>, </a:t>
            </a:r>
            <a:r>
              <a:rPr lang="en-GB" sz="2400" dirty="0" err="1" smtClean="0"/>
              <a:t>Karlovac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Accessible museums, transport, </a:t>
            </a:r>
            <a:r>
              <a:rPr lang="en-GB" sz="2400" dirty="0" err="1" smtClean="0"/>
              <a:t>accomodation</a:t>
            </a:r>
            <a:r>
              <a:rPr lang="en-GB" sz="2400" dirty="0" smtClean="0"/>
              <a:t>, beaches</a:t>
            </a:r>
            <a:r>
              <a:rPr lang="hr-HR" sz="2400" dirty="0" smtClean="0"/>
              <a:t>,</a:t>
            </a:r>
            <a:r>
              <a:rPr lang="hr-HR" sz="2400" dirty="0" err="1" smtClean="0"/>
              <a:t>tourist</a:t>
            </a:r>
            <a:r>
              <a:rPr lang="hr-HR" sz="2400" dirty="0" smtClean="0"/>
              <a:t> </a:t>
            </a:r>
            <a:r>
              <a:rPr lang="hr-HR" sz="2400" dirty="0" err="1" smtClean="0"/>
              <a:t>sites</a:t>
            </a:r>
            <a:r>
              <a:rPr lang="en-GB" sz="2400" dirty="0" smtClean="0"/>
              <a:t> etc.</a:t>
            </a:r>
          </a:p>
          <a:p>
            <a:r>
              <a:rPr lang="en-GB" sz="2400" dirty="0" smtClean="0"/>
              <a:t>Project and initiatives (</a:t>
            </a:r>
            <a:r>
              <a:rPr lang="en-GB" sz="2400" dirty="0" err="1" smtClean="0"/>
              <a:t>Travabled</a:t>
            </a:r>
            <a:r>
              <a:rPr lang="en-GB" sz="2400" dirty="0" smtClean="0"/>
              <a:t>, UNDP, Croatian </a:t>
            </a:r>
            <a:r>
              <a:rPr lang="en-GB" sz="2400" dirty="0" err="1" smtClean="0"/>
              <a:t>Paralympic</a:t>
            </a:r>
            <a:r>
              <a:rPr lang="en-GB" sz="2400" dirty="0" smtClean="0"/>
              <a:t> Committee)</a:t>
            </a:r>
          </a:p>
          <a:p>
            <a:r>
              <a:rPr lang="en-GB" sz="2400" dirty="0" smtClean="0"/>
              <a:t>Useful web sites and interactive maps</a:t>
            </a:r>
            <a:endParaRPr lang="en-GB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err="1" smtClean="0">
                <a:solidFill>
                  <a:srgbClr val="C00000"/>
                </a:solidFill>
              </a:rPr>
              <a:t>Social</a:t>
            </a:r>
            <a:r>
              <a:rPr lang="hr-HR" sz="2800" b="1" dirty="0" smtClean="0">
                <a:solidFill>
                  <a:srgbClr val="C00000"/>
                </a:solidFill>
              </a:rPr>
              <a:t> </a:t>
            </a:r>
            <a:r>
              <a:rPr lang="hr-HR" sz="2800" b="1" dirty="0" err="1" smtClean="0">
                <a:solidFill>
                  <a:srgbClr val="C00000"/>
                </a:solidFill>
              </a:rPr>
              <a:t>Tourism</a:t>
            </a:r>
            <a:r>
              <a:rPr lang="hr-HR" sz="2800" b="1" dirty="0" smtClean="0">
                <a:solidFill>
                  <a:srgbClr val="C00000"/>
                </a:solidFill>
              </a:rPr>
              <a:t> </a:t>
            </a:r>
            <a:r>
              <a:rPr lang="hr-HR" sz="2800" b="1" dirty="0" err="1" smtClean="0">
                <a:solidFill>
                  <a:srgbClr val="C00000"/>
                </a:solidFill>
              </a:rPr>
              <a:t>in</a:t>
            </a:r>
            <a:r>
              <a:rPr lang="hr-HR" sz="2800" b="1" dirty="0" smtClean="0">
                <a:solidFill>
                  <a:srgbClr val="C00000"/>
                </a:solidFill>
              </a:rPr>
              <a:t> </a:t>
            </a:r>
            <a:r>
              <a:rPr lang="hr-HR" sz="2800" b="1" dirty="0" err="1" smtClean="0">
                <a:solidFill>
                  <a:srgbClr val="C00000"/>
                </a:solidFill>
              </a:rPr>
              <a:t>Strategy</a:t>
            </a:r>
            <a:r>
              <a:rPr lang="hr-HR" sz="2800" b="1" dirty="0" smtClean="0">
                <a:solidFill>
                  <a:srgbClr val="C00000"/>
                </a:solidFill>
              </a:rPr>
              <a:t> for </a:t>
            </a:r>
            <a:r>
              <a:rPr lang="hr-HR" sz="2800" b="1" dirty="0" err="1" smtClean="0">
                <a:solidFill>
                  <a:srgbClr val="C00000"/>
                </a:solidFill>
              </a:rPr>
              <a:t>Tourism</a:t>
            </a:r>
            <a:r>
              <a:rPr lang="hr-HR" sz="2800" b="1" dirty="0" smtClean="0">
                <a:solidFill>
                  <a:srgbClr val="C00000"/>
                </a:solidFill>
              </a:rPr>
              <a:t> </a:t>
            </a:r>
            <a:r>
              <a:rPr lang="hr-HR" sz="2800" b="1" dirty="0" err="1" smtClean="0">
                <a:solidFill>
                  <a:srgbClr val="C00000"/>
                </a:solidFill>
              </a:rPr>
              <a:t>Development</a:t>
            </a:r>
            <a:r>
              <a:rPr lang="hr-HR" sz="2800" b="1" dirty="0" smtClean="0">
                <a:solidFill>
                  <a:srgbClr val="C00000"/>
                </a:solidFill>
              </a:rPr>
              <a:t> </a:t>
            </a:r>
            <a:r>
              <a:rPr lang="hr-HR" sz="2800" b="1" dirty="0" err="1" smtClean="0">
                <a:solidFill>
                  <a:srgbClr val="C00000"/>
                </a:solidFill>
              </a:rPr>
              <a:t>by</a:t>
            </a:r>
            <a:r>
              <a:rPr lang="hr-HR" sz="2800" b="1" dirty="0" smtClean="0">
                <a:solidFill>
                  <a:srgbClr val="C00000"/>
                </a:solidFill>
              </a:rPr>
              <a:t> 2020</a:t>
            </a:r>
            <a:endParaRPr lang="hr-HR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52600"/>
            <a:ext cx="7740154" cy="4628728"/>
          </a:xfrm>
        </p:spPr>
        <p:txBody>
          <a:bodyPr/>
          <a:lstStyle/>
          <a:p>
            <a:pPr>
              <a:buNone/>
            </a:pPr>
            <a:r>
              <a:rPr lang="en-GB" sz="2400" dirty="0" smtClean="0">
                <a:solidFill>
                  <a:srgbClr val="002060"/>
                </a:solidFill>
              </a:rPr>
              <a:t>Social tourism as a measure improving the</a:t>
            </a:r>
            <a:endParaRPr lang="hr-HR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002060"/>
                </a:solidFill>
              </a:rPr>
              <a:t>competitiveness of the tourism sector</a:t>
            </a:r>
            <a:endParaRPr lang="hr-HR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sz="2400" b="1" i="1" dirty="0" err="1" smtClean="0">
                <a:solidFill>
                  <a:srgbClr val="002060"/>
                </a:solidFill>
              </a:rPr>
              <a:t>Activities</a:t>
            </a:r>
            <a:r>
              <a:rPr lang="hr-HR" sz="2400" b="1" i="1" dirty="0" smtClean="0">
                <a:solidFill>
                  <a:srgbClr val="002060"/>
                </a:solidFill>
              </a:rPr>
              <a:t>:</a:t>
            </a:r>
          </a:p>
          <a:p>
            <a:pPr lvl="1"/>
            <a:r>
              <a:rPr lang="sr-Latn-CS" sz="2000" dirty="0" err="1" smtClean="0">
                <a:solidFill>
                  <a:srgbClr val="002060"/>
                </a:solidFill>
              </a:rPr>
              <a:t>Launching</a:t>
            </a:r>
            <a:r>
              <a:rPr lang="sr-Latn-CS" sz="2000" dirty="0" smtClean="0">
                <a:solidFill>
                  <a:srgbClr val="002060"/>
                </a:solidFill>
              </a:rPr>
              <a:t> of </a:t>
            </a:r>
            <a:r>
              <a:rPr lang="sr-Latn-CS" sz="2000" dirty="0" err="1" smtClean="0">
                <a:solidFill>
                  <a:srgbClr val="002060"/>
                </a:solidFill>
              </a:rPr>
              <a:t>social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tourism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web</a:t>
            </a:r>
            <a:r>
              <a:rPr lang="sr-Latn-CS" sz="2000" dirty="0" smtClean="0">
                <a:solidFill>
                  <a:srgbClr val="002060"/>
                </a:solidFill>
              </a:rPr>
              <a:t> site </a:t>
            </a:r>
          </a:p>
          <a:p>
            <a:pPr lvl="1"/>
            <a:r>
              <a:rPr lang="sr-Latn-CS" sz="2000" dirty="0" err="1" smtClean="0">
                <a:solidFill>
                  <a:srgbClr val="002060"/>
                </a:solidFill>
              </a:rPr>
              <a:t>Development</a:t>
            </a:r>
            <a:r>
              <a:rPr lang="sr-Latn-CS" sz="2000" dirty="0" smtClean="0">
                <a:solidFill>
                  <a:srgbClr val="002060"/>
                </a:solidFill>
              </a:rPr>
              <a:t> of database on </a:t>
            </a:r>
            <a:r>
              <a:rPr lang="sr-Latn-CS" sz="2000" dirty="0" err="1" smtClean="0">
                <a:solidFill>
                  <a:srgbClr val="002060"/>
                </a:solidFill>
              </a:rPr>
              <a:t>social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tourism</a:t>
            </a:r>
            <a:endParaRPr lang="sr-Latn-CS" sz="2000" dirty="0" smtClean="0">
              <a:solidFill>
                <a:srgbClr val="002060"/>
              </a:solidFill>
            </a:endParaRPr>
          </a:p>
          <a:p>
            <a:pPr lvl="1"/>
            <a:r>
              <a:rPr lang="sr-Latn-CS" sz="2000" dirty="0" err="1" smtClean="0">
                <a:solidFill>
                  <a:srgbClr val="002060"/>
                </a:solidFill>
              </a:rPr>
              <a:t>Guidelines</a:t>
            </a:r>
            <a:r>
              <a:rPr lang="sr-Latn-CS" sz="2000" dirty="0" smtClean="0">
                <a:solidFill>
                  <a:srgbClr val="002060"/>
                </a:solidFill>
              </a:rPr>
              <a:t> for </a:t>
            </a:r>
            <a:r>
              <a:rPr lang="sr-Latn-CS" sz="2000" dirty="0" err="1" smtClean="0">
                <a:solidFill>
                  <a:srgbClr val="002060"/>
                </a:solidFill>
              </a:rPr>
              <a:t>adjustment</a:t>
            </a:r>
            <a:r>
              <a:rPr lang="sr-Latn-CS" sz="2000" dirty="0" smtClean="0">
                <a:solidFill>
                  <a:srgbClr val="002060"/>
                </a:solidFill>
              </a:rPr>
              <a:t> of </a:t>
            </a:r>
            <a:r>
              <a:rPr lang="sr-Latn-CS" sz="2000" dirty="0" err="1" smtClean="0">
                <a:solidFill>
                  <a:srgbClr val="002060"/>
                </a:solidFill>
              </a:rPr>
              <a:t>facilities</a:t>
            </a:r>
            <a:r>
              <a:rPr lang="sr-Latn-CS" sz="2000" dirty="0" smtClean="0">
                <a:solidFill>
                  <a:srgbClr val="002060"/>
                </a:solidFill>
              </a:rPr>
              <a:t> for </a:t>
            </a:r>
            <a:r>
              <a:rPr lang="sr-Latn-CS" sz="2000" dirty="0" err="1" smtClean="0">
                <a:solidFill>
                  <a:srgbClr val="002060"/>
                </a:solidFill>
              </a:rPr>
              <a:t>all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social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tourism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target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groups</a:t>
            </a:r>
            <a:endParaRPr lang="sr-Latn-CS" sz="2000" dirty="0" smtClean="0">
              <a:solidFill>
                <a:srgbClr val="002060"/>
              </a:solidFill>
            </a:endParaRPr>
          </a:p>
          <a:p>
            <a:pPr lvl="1"/>
            <a:r>
              <a:rPr lang="sr-Latn-CS" sz="2000" dirty="0" err="1" smtClean="0">
                <a:solidFill>
                  <a:srgbClr val="002060"/>
                </a:solidFill>
              </a:rPr>
              <a:t>Campaign</a:t>
            </a:r>
            <a:r>
              <a:rPr lang="sr-Latn-CS" sz="2000" dirty="0" smtClean="0">
                <a:solidFill>
                  <a:srgbClr val="002060"/>
                </a:solidFill>
              </a:rPr>
              <a:t> of the </a:t>
            </a:r>
            <a:r>
              <a:rPr lang="sr-Latn-CS" sz="2000" dirty="0" err="1" smtClean="0">
                <a:solidFill>
                  <a:srgbClr val="002060"/>
                </a:solidFill>
              </a:rPr>
              <a:t>importance</a:t>
            </a:r>
            <a:r>
              <a:rPr lang="sr-Latn-CS" sz="2000" dirty="0" smtClean="0">
                <a:solidFill>
                  <a:srgbClr val="002060"/>
                </a:solidFill>
              </a:rPr>
              <a:t> of </a:t>
            </a:r>
            <a:r>
              <a:rPr lang="sr-Latn-CS" sz="2000" dirty="0" err="1" smtClean="0">
                <a:solidFill>
                  <a:srgbClr val="002060"/>
                </a:solidFill>
              </a:rPr>
              <a:t>social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tourism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and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awareness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raising</a:t>
            </a:r>
            <a:r>
              <a:rPr lang="sr-Latn-CS" sz="2000" dirty="0" smtClean="0">
                <a:solidFill>
                  <a:srgbClr val="002060"/>
                </a:solidFill>
              </a:rPr>
              <a:t> of </a:t>
            </a:r>
            <a:r>
              <a:rPr lang="sr-Latn-CS" sz="2000" dirty="0" err="1" smtClean="0">
                <a:solidFill>
                  <a:srgbClr val="002060"/>
                </a:solidFill>
              </a:rPr>
              <a:t>tourism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providers</a:t>
            </a:r>
            <a:endParaRPr lang="sr-Latn-CS" sz="2000" dirty="0" smtClean="0">
              <a:solidFill>
                <a:srgbClr val="002060"/>
              </a:solidFill>
            </a:endParaRPr>
          </a:p>
          <a:p>
            <a:pPr lvl="1"/>
            <a:r>
              <a:rPr lang="sr-Latn-CS" sz="2000" dirty="0" err="1" smtClean="0">
                <a:solidFill>
                  <a:srgbClr val="002060"/>
                </a:solidFill>
              </a:rPr>
              <a:t>Development</a:t>
            </a:r>
            <a:r>
              <a:rPr lang="sr-Latn-CS" sz="2000" dirty="0" smtClean="0">
                <a:solidFill>
                  <a:srgbClr val="002060"/>
                </a:solidFill>
              </a:rPr>
              <a:t> of </a:t>
            </a:r>
            <a:r>
              <a:rPr lang="sr-Latn-CS" sz="2000" dirty="0" err="1" smtClean="0">
                <a:solidFill>
                  <a:srgbClr val="002060"/>
                </a:solidFill>
              </a:rPr>
              <a:t>discounts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network</a:t>
            </a:r>
            <a:r>
              <a:rPr lang="sr-Latn-CS" sz="2000" dirty="0" smtClean="0">
                <a:solidFill>
                  <a:srgbClr val="002060"/>
                </a:solidFill>
              </a:rPr>
              <a:t> for </a:t>
            </a:r>
            <a:r>
              <a:rPr lang="sr-Latn-CS" sz="2000" dirty="0" err="1" smtClean="0">
                <a:solidFill>
                  <a:srgbClr val="002060"/>
                </a:solidFill>
              </a:rPr>
              <a:t>youth</a:t>
            </a:r>
            <a:endParaRPr lang="sr-Latn-CS" sz="2000" dirty="0" smtClean="0">
              <a:solidFill>
                <a:srgbClr val="002060"/>
              </a:solidFill>
            </a:endParaRPr>
          </a:p>
          <a:p>
            <a:pPr lvl="1"/>
            <a:r>
              <a:rPr lang="sr-Latn-CS" sz="2000" dirty="0" err="1" smtClean="0">
                <a:solidFill>
                  <a:srgbClr val="002060"/>
                </a:solidFill>
              </a:rPr>
              <a:t>Support</a:t>
            </a:r>
            <a:r>
              <a:rPr lang="sr-Latn-CS" sz="2000" dirty="0" smtClean="0">
                <a:solidFill>
                  <a:srgbClr val="002060"/>
                </a:solidFill>
              </a:rPr>
              <a:t> to non-profit </a:t>
            </a:r>
            <a:r>
              <a:rPr lang="sr-Latn-CS" sz="2000" dirty="0" err="1" smtClean="0">
                <a:solidFill>
                  <a:srgbClr val="002060"/>
                </a:solidFill>
              </a:rPr>
              <a:t>organizations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and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youth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tourism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product</a:t>
            </a:r>
            <a:r>
              <a:rPr lang="sr-Latn-CS" sz="2000" dirty="0" smtClean="0">
                <a:solidFill>
                  <a:srgbClr val="002060"/>
                </a:solidFill>
              </a:rPr>
              <a:t> </a:t>
            </a:r>
            <a:r>
              <a:rPr lang="sr-Latn-CS" sz="2000" dirty="0" err="1" smtClean="0">
                <a:solidFill>
                  <a:srgbClr val="002060"/>
                </a:solidFill>
              </a:rPr>
              <a:t>creators</a:t>
            </a:r>
            <a:endParaRPr lang="sr-Latn-CS" sz="2000" dirty="0" smtClean="0">
              <a:solidFill>
                <a:srgbClr val="00206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3"/>
          </a:xfrm>
        </p:spPr>
        <p:txBody>
          <a:bodyPr/>
          <a:lstStyle/>
          <a:p>
            <a:r>
              <a:rPr lang="hr-HR" sz="2800" b="1" i="1" dirty="0" smtClean="0">
                <a:solidFill>
                  <a:srgbClr val="C00000"/>
                </a:solidFill>
              </a:rPr>
              <a:t>EDEN</a:t>
            </a:r>
            <a:endParaRPr lang="hr-HR" sz="28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740154" cy="518457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400" dirty="0" smtClean="0"/>
              <a:t>Participation in all six EDEN editions (2007 – 2012)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2007 – Best emerging rural </a:t>
            </a:r>
            <a:r>
              <a:rPr lang="en-GB" sz="2400" dirty="0" err="1" smtClean="0"/>
              <a:t>destionation</a:t>
            </a:r>
            <a:r>
              <a:rPr lang="en-GB" sz="2400" dirty="0" smtClean="0"/>
              <a:t> – </a:t>
            </a:r>
            <a:r>
              <a:rPr lang="en-GB" sz="2400" dirty="0" smtClean="0">
                <a:solidFill>
                  <a:srgbClr val="C00000"/>
                </a:solidFill>
              </a:rPr>
              <a:t>Sveti Martin na Muri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2008 – Tourism and local </a:t>
            </a:r>
            <a:r>
              <a:rPr lang="en-GB" sz="2400" dirty="0" err="1" smtClean="0"/>
              <a:t>intagible</a:t>
            </a:r>
            <a:r>
              <a:rPr lang="en-GB" sz="2400" dirty="0" smtClean="0"/>
              <a:t> heritage – </a:t>
            </a:r>
            <a:r>
              <a:rPr lang="en-GB" sz="2400" dirty="0" smtClean="0">
                <a:solidFill>
                  <a:srgbClr val="C00000"/>
                </a:solidFill>
              </a:rPr>
              <a:t>City of </a:t>
            </a:r>
            <a:r>
              <a:rPr lang="en-GB" sz="2400" dirty="0" err="1" smtClean="0">
                <a:solidFill>
                  <a:srgbClr val="C00000"/>
                </a:solidFill>
              </a:rPr>
              <a:t>Đurđevac</a:t>
            </a:r>
            <a:endParaRPr lang="en-GB" sz="2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2009 – Tourism and protected areas –      </a:t>
            </a:r>
            <a:r>
              <a:rPr lang="en-GB" sz="2400" dirty="0" smtClean="0">
                <a:solidFill>
                  <a:srgbClr val="C00000"/>
                </a:solidFill>
              </a:rPr>
              <a:t>The Northern </a:t>
            </a:r>
            <a:r>
              <a:rPr lang="en-GB" sz="2400" dirty="0" err="1" smtClean="0">
                <a:solidFill>
                  <a:srgbClr val="C00000"/>
                </a:solidFill>
              </a:rPr>
              <a:t>Velebit</a:t>
            </a:r>
            <a:r>
              <a:rPr lang="en-GB" sz="2400" dirty="0" smtClean="0">
                <a:solidFill>
                  <a:srgbClr val="C00000"/>
                </a:solidFill>
              </a:rPr>
              <a:t> National Park 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2010 – Aquatic Tourism -   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smtClean="0">
                <a:solidFill>
                  <a:srgbClr val="C00000"/>
                </a:solidFill>
              </a:rPr>
              <a:t>City of Nin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2011 - Tourism and Regeneration of physical sites – </a:t>
            </a:r>
            <a:r>
              <a:rPr lang="en-GB" sz="2400" dirty="0" err="1" smtClean="0">
                <a:solidFill>
                  <a:srgbClr val="C00000"/>
                </a:solidFill>
              </a:rPr>
              <a:t>Pustara</a:t>
            </a:r>
            <a:r>
              <a:rPr lang="en-GB" sz="2400" dirty="0" smtClean="0">
                <a:solidFill>
                  <a:srgbClr val="C00000"/>
                </a:solidFill>
              </a:rPr>
              <a:t> Višnjica</a:t>
            </a:r>
          </a:p>
          <a:p>
            <a:pPr>
              <a:buNone/>
            </a:pPr>
            <a:r>
              <a:rPr lang="en-GB" sz="2400" dirty="0" smtClean="0"/>
              <a:t>                             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92175"/>
          </a:xfrm>
        </p:spPr>
        <p:txBody>
          <a:bodyPr/>
          <a:lstStyle/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Initiatives to raise visibility of EDEN destinations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412875"/>
            <a:ext cx="8001000" cy="4606925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Croatian Tourism</a:t>
            </a:r>
            <a:r>
              <a:rPr lang="hr-HR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Days</a:t>
            </a:r>
          </a:p>
          <a:p>
            <a:pPr>
              <a:buFont typeface="Wingdings" pitchFamily="2" charset="2"/>
              <a:buNone/>
            </a:pPr>
            <a:endParaRPr lang="en-US" b="1" dirty="0"/>
          </a:p>
          <a:p>
            <a:pPr lvl="1"/>
            <a:r>
              <a:rPr lang="en-US" dirty="0"/>
              <a:t>special prize for the EDEN winner during the </a:t>
            </a:r>
            <a:r>
              <a:rPr lang="hr-HR" dirty="0"/>
              <a:t>A</a:t>
            </a:r>
            <a:r>
              <a:rPr lang="en-US" dirty="0"/>
              <a:t>ward Ceremony of the action called “I love Croatia” carried out </a:t>
            </a:r>
            <a:r>
              <a:rPr lang="en-GB" dirty="0"/>
              <a:t>by the</a:t>
            </a:r>
            <a:r>
              <a:rPr lang="hr-HR" dirty="0"/>
              <a:t> </a:t>
            </a:r>
            <a:r>
              <a:rPr lang="en-US" dirty="0"/>
              <a:t>Croatian National Tourist Board</a:t>
            </a:r>
            <a:endParaRPr lang="hr-HR" dirty="0"/>
          </a:p>
          <a:p>
            <a:pPr lvl="1"/>
            <a:r>
              <a:rPr lang="en-GB" dirty="0"/>
              <a:t>live broadcast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en-GB" dirty="0" smtClean="0"/>
              <a:t>ceremony </a:t>
            </a:r>
            <a:r>
              <a:rPr lang="en-GB" dirty="0"/>
              <a:t>on national TV</a:t>
            </a:r>
          </a:p>
          <a:p>
            <a:pPr lvl="1"/>
            <a:endParaRPr lang="en-GB" dirty="0"/>
          </a:p>
        </p:txBody>
      </p:sp>
      <p:pic>
        <p:nvPicPr>
          <p:cNvPr id="87045" name="Picture 5" descr="603332661_np_sjeverni-velebit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981075"/>
            <a:ext cx="1905000" cy="1428750"/>
          </a:xfrm>
          <a:prstGeom prst="rect">
            <a:avLst/>
          </a:prstGeom>
          <a:noFill/>
        </p:spPr>
      </p:pic>
      <p:pic>
        <p:nvPicPr>
          <p:cNvPr id="87047" name="Picture 7" descr="ANd9GcQBOxhWbegEzkCczqdnaKhIVKPRK4kGsCdFrVA83v4ofn6-bt8v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653136"/>
            <a:ext cx="2251075" cy="1685925"/>
          </a:xfrm>
          <a:prstGeom prst="rect">
            <a:avLst/>
          </a:prstGeom>
          <a:noFill/>
        </p:spPr>
      </p:pic>
      <p:pic>
        <p:nvPicPr>
          <p:cNvPr id="87049" name="Picture 9" descr="ANd9GcRHB971nYgm3QQbQQoVVDc1GCouUA8hFZrGxdL4_4DX2bGyLsrcl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013176"/>
            <a:ext cx="1819275" cy="1362075"/>
          </a:xfrm>
          <a:prstGeom prst="rect">
            <a:avLst/>
          </a:prstGeom>
          <a:noFill/>
        </p:spPr>
      </p:pic>
      <p:sp>
        <p:nvSpPr>
          <p:cNvPr id="87051" name="AutoShape 11" descr="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4076700" y="3057525"/>
            <a:ext cx="990600" cy="742950"/>
          </a:xfrm>
          <a:prstGeom prst="rect">
            <a:avLst/>
          </a:prstGeom>
          <a:noFill/>
        </p:spPr>
        <p:txBody>
          <a:bodyPr/>
          <a:lstStyle/>
          <a:p>
            <a:endParaRPr lang="hr-HR"/>
          </a:p>
        </p:txBody>
      </p:sp>
      <p:sp>
        <p:nvSpPr>
          <p:cNvPr id="87053" name="AutoShape 13" descr="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4076700" y="3057525"/>
            <a:ext cx="990600" cy="742950"/>
          </a:xfrm>
          <a:prstGeom prst="rect">
            <a:avLst/>
          </a:prstGeom>
          <a:noFill/>
        </p:spPr>
        <p:txBody>
          <a:bodyPr/>
          <a:lstStyle/>
          <a:p>
            <a:endParaRPr lang="hr-HR"/>
          </a:p>
        </p:txBody>
      </p:sp>
      <p:pic>
        <p:nvPicPr>
          <p:cNvPr id="87057" name="Picture 17" descr="ANd9GcT0-cLvdF1LACc7smbIDA1UYFcS-5hskowncPydLE2BpVyqRHcAH2jfSAJ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5229200"/>
            <a:ext cx="1871662" cy="1406525"/>
          </a:xfrm>
          <a:prstGeom prst="rect">
            <a:avLst/>
          </a:prstGeom>
          <a:noFill/>
        </p:spPr>
      </p:pic>
      <p:pic>
        <p:nvPicPr>
          <p:cNvPr id="1026" name="Picture 2" descr="C:\Documents and Settings\sdaniel\My Documents\My Pictures\višnjica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5013176"/>
            <a:ext cx="1957759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891952"/>
          </a:xfrm>
        </p:spPr>
        <p:txBody>
          <a:bodyPr/>
          <a:lstStyle/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Initiatives to raise visibility of EDEN destinations</a:t>
            </a:r>
            <a:endParaRPr lang="hr-HR" sz="2800" b="1" i="1" dirty="0">
              <a:solidFill>
                <a:srgbClr val="C000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68760"/>
            <a:ext cx="7740650" cy="4751040"/>
          </a:xfrm>
        </p:spPr>
        <p:txBody>
          <a:bodyPr/>
          <a:lstStyle/>
          <a:p>
            <a:r>
              <a:rPr lang="en-GB" sz="2400" dirty="0" smtClean="0"/>
              <a:t>Promotion of EDEN destinations via their local/regional web sites, </a:t>
            </a:r>
            <a:r>
              <a:rPr lang="en-GB" sz="2400" dirty="0" err="1" smtClean="0"/>
              <a:t>Facebook</a:t>
            </a:r>
            <a:r>
              <a:rPr lang="en-GB" sz="2400" dirty="0" smtClean="0"/>
              <a:t> etc.</a:t>
            </a:r>
          </a:p>
          <a:p>
            <a:r>
              <a:rPr lang="en-GB" sz="2400" dirty="0" smtClean="0"/>
              <a:t>Links and information on the web sites of Ministry of Tourism and CNTB </a:t>
            </a:r>
          </a:p>
          <a:p>
            <a:r>
              <a:rPr lang="en-GB" sz="2400" dirty="0" smtClean="0"/>
              <a:t>Regular meetings of all EDEN winners with the representatives of the Ministry of Tourism and CTNB</a:t>
            </a:r>
          </a:p>
          <a:p>
            <a:endParaRPr lang="hr-HR" sz="2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88069" name="Picture 5" descr="ANd9GcRR6w5sm7D6lBvuoUcTb_DykYnvn-m-YtR2mwOPS_xl9VwP2VD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013176"/>
            <a:ext cx="1309688" cy="1147762"/>
          </a:xfrm>
          <a:prstGeom prst="rect">
            <a:avLst/>
          </a:prstGeom>
          <a:noFill/>
        </p:spPr>
      </p:pic>
      <p:pic>
        <p:nvPicPr>
          <p:cNvPr id="88071" name="Picture 7" descr="ANd9GcQdSoJUzJIftIICE4FIoXtHKn28rfFZRUCO88yT5tRdxD5737Qp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149080"/>
            <a:ext cx="1584325" cy="1187450"/>
          </a:xfrm>
          <a:prstGeom prst="rect">
            <a:avLst/>
          </a:prstGeom>
          <a:noFill/>
        </p:spPr>
      </p:pic>
      <p:pic>
        <p:nvPicPr>
          <p:cNvPr id="88073" name="Picture 9" descr="ANd9GcRPgKMqsQrfWCxWI0GbhPnx6r2D68ZEilQOzz9rCuKxnDrxsjo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5229200"/>
            <a:ext cx="1366837" cy="1095375"/>
          </a:xfrm>
          <a:prstGeom prst="rect">
            <a:avLst/>
          </a:prstGeom>
          <a:noFill/>
        </p:spPr>
      </p:pic>
      <p:pic>
        <p:nvPicPr>
          <p:cNvPr id="88077" name="Picture 13" descr="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437112"/>
            <a:ext cx="1905000" cy="942975"/>
          </a:xfrm>
          <a:prstGeom prst="rect">
            <a:avLst/>
          </a:prstGeom>
          <a:noFill/>
        </p:spPr>
      </p:pic>
      <p:pic>
        <p:nvPicPr>
          <p:cNvPr id="2050" name="Picture 2" descr="C:\Documents and Settings\sdaniel\My Documents\My Pictures\Pustara-Visnjica-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221088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179984"/>
          </a:xfrm>
        </p:spPr>
        <p:txBody>
          <a:bodyPr/>
          <a:lstStyle/>
          <a:p>
            <a:r>
              <a:rPr lang="en-GB" sz="2600" b="1" i="1" dirty="0" smtClean="0">
                <a:solidFill>
                  <a:srgbClr val="C00000"/>
                </a:solidFill>
              </a:rPr>
              <a:t>EDEN 2012 – “Promotion of the EDEN project and Croatian destination of ex</a:t>
            </a:r>
            <a:r>
              <a:rPr lang="hr-HR" sz="2600" b="1" i="1" dirty="0" smtClean="0">
                <a:solidFill>
                  <a:srgbClr val="C00000"/>
                </a:solidFill>
              </a:rPr>
              <a:t>c</a:t>
            </a:r>
            <a:r>
              <a:rPr lang="en-GB" sz="2600" b="1" i="1" dirty="0" err="1" smtClean="0">
                <a:solidFill>
                  <a:srgbClr val="C00000"/>
                </a:solidFill>
              </a:rPr>
              <a:t>ellence</a:t>
            </a:r>
            <a:endParaRPr lang="en-GB" sz="26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668146" cy="431899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400" b="1" i="1" dirty="0" smtClean="0"/>
              <a:t>Project leader: </a:t>
            </a:r>
            <a:r>
              <a:rPr lang="en-GB" sz="2400" dirty="0" smtClean="0"/>
              <a:t>CTNB</a:t>
            </a:r>
          </a:p>
          <a:p>
            <a:pPr>
              <a:buFont typeface="Wingdings" pitchFamily="2" charset="2"/>
              <a:buChar char="§"/>
            </a:pPr>
            <a:r>
              <a:rPr lang="en-GB" sz="2400" b="1" i="1" dirty="0" smtClean="0"/>
              <a:t>Activities: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Design and print of posters and leaflets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Production of promotional film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Participation in special presentation (Slovenia, Austria)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Business workshop Buy Croatia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Study tour for foreign journalists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Advertising in national and foreign press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Tourism fairs etc.</a:t>
            </a:r>
          </a:p>
          <a:p>
            <a:pPr lvl="1">
              <a:buFont typeface="Wingdings" pitchFamily="2" charset="2"/>
              <a:buChar char="§"/>
            </a:pPr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Prezentacija_EDEN</Template>
  <TotalTime>185</TotalTime>
  <Words>562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Profile</vt:lpstr>
      <vt:lpstr>Calypso -  Project Accessible Culture for All</vt:lpstr>
      <vt:lpstr>Calypso -  Project Accessible Culture for All</vt:lpstr>
      <vt:lpstr>        Legal framework and programmes supporting accessibility in tourism sector </vt:lpstr>
      <vt:lpstr>Best practices in the field of accessibility</vt:lpstr>
      <vt:lpstr>Social Tourism in Strategy for Tourism Development by 2020</vt:lpstr>
      <vt:lpstr>EDEN</vt:lpstr>
      <vt:lpstr>Initiatives to raise visibility of EDEN destinations</vt:lpstr>
      <vt:lpstr>Initiatives to raise visibility of EDEN destinations</vt:lpstr>
      <vt:lpstr>EDEN 2012 – “Promotion of the EDEN project and Croatian destination of excellence</vt:lpstr>
      <vt:lpstr>CRO – HUN Cooperation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Calypso Project Accessible Culture for All</dc:title>
  <dc:creator>sdaniel</dc:creator>
  <cp:lastModifiedBy>Blanka Belošević</cp:lastModifiedBy>
  <cp:revision>22</cp:revision>
  <dcterms:created xsi:type="dcterms:W3CDTF">2013-06-11T11:35:42Z</dcterms:created>
  <dcterms:modified xsi:type="dcterms:W3CDTF">2013-06-12T11:29:41Z</dcterms:modified>
</cp:coreProperties>
</file>